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6" r:id="rId4"/>
    <p:sldId id="258" r:id="rId5"/>
    <p:sldId id="259" r:id="rId6"/>
    <p:sldId id="283" r:id="rId7"/>
    <p:sldId id="282" r:id="rId8"/>
    <p:sldId id="290" r:id="rId9"/>
    <p:sldId id="291" r:id="rId10"/>
    <p:sldId id="287" r:id="rId11"/>
    <p:sldId id="292" r:id="rId12"/>
    <p:sldId id="293" r:id="rId13"/>
    <p:sldId id="284" r:id="rId14"/>
    <p:sldId id="294" r:id="rId15"/>
    <p:sldId id="295" r:id="rId16"/>
    <p:sldId id="285" r:id="rId17"/>
    <p:sldId id="296" r:id="rId18"/>
    <p:sldId id="297" r:id="rId19"/>
    <p:sldId id="286" r:id="rId20"/>
    <p:sldId id="288" r:id="rId21"/>
    <p:sldId id="289" r:id="rId22"/>
    <p:sldId id="260" r:id="rId23"/>
    <p:sldId id="267" r:id="rId24"/>
    <p:sldId id="269" r:id="rId25"/>
    <p:sldId id="268" r:id="rId26"/>
    <p:sldId id="270" r:id="rId27"/>
    <p:sldId id="261" r:id="rId28"/>
    <p:sldId id="274" r:id="rId29"/>
    <p:sldId id="262" r:id="rId30"/>
    <p:sldId id="276" r:id="rId31"/>
    <p:sldId id="278" r:id="rId32"/>
    <p:sldId id="279" r:id="rId33"/>
    <p:sldId id="264" r:id="rId34"/>
    <p:sldId id="265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 Lin" initials="ML" lastIdx="1" clrIdx="0">
    <p:extLst>
      <p:ext uri="{19B8F6BF-5375-455C-9EA6-DF929625EA0E}">
        <p15:presenceInfo xmlns:p15="http://schemas.microsoft.com/office/powerpoint/2012/main" userId="S::m_lin23@u.pacific.edu::768e0c1f-dc9b-4fe4-885e-8d4ef4b9ea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491"/>
    <p:restoredTop sz="94608"/>
  </p:normalViewPr>
  <p:slideViewPr>
    <p:cSldViewPr snapToGrid="0" snapToObjects="1">
      <p:cViewPr>
        <p:scale>
          <a:sx n="101" d="100"/>
          <a:sy n="101" d="100"/>
        </p:scale>
        <p:origin x="25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5BFA53-CAAE-49AD-9FCC-EB07F4199AE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20D5B80-E50A-42D3-BE9A-7F7712DF5518}">
      <dgm:prSet/>
      <dgm:spPr/>
      <dgm:t>
        <a:bodyPr/>
        <a:lstStyle/>
        <a:p>
          <a:pPr>
            <a:defRPr cap="all"/>
          </a:pPr>
          <a:r>
            <a:rPr kumimoji="1" lang="en-US"/>
            <a:t>Normalization</a:t>
          </a:r>
          <a:endParaRPr lang="en-US"/>
        </a:p>
      </dgm:t>
    </dgm:pt>
    <dgm:pt modelId="{54B21600-F7D9-4C07-96FC-A668F10B0011}" type="parTrans" cxnId="{D22D4DF0-A0EC-4B29-8863-BEDFF3D47BA1}">
      <dgm:prSet/>
      <dgm:spPr/>
      <dgm:t>
        <a:bodyPr/>
        <a:lstStyle/>
        <a:p>
          <a:endParaRPr lang="en-US"/>
        </a:p>
      </dgm:t>
    </dgm:pt>
    <dgm:pt modelId="{8190EFCD-4D71-446D-B20C-EED44FEBCCF3}" type="sibTrans" cxnId="{D22D4DF0-A0EC-4B29-8863-BEDFF3D47BA1}">
      <dgm:prSet/>
      <dgm:spPr/>
      <dgm:t>
        <a:bodyPr/>
        <a:lstStyle/>
        <a:p>
          <a:endParaRPr lang="en-US"/>
        </a:p>
      </dgm:t>
    </dgm:pt>
    <dgm:pt modelId="{F0B0F2F2-4301-4AA8-B331-4E2467F1630A}">
      <dgm:prSet/>
      <dgm:spPr/>
      <dgm:t>
        <a:bodyPr/>
        <a:lstStyle/>
        <a:p>
          <a:pPr>
            <a:defRPr cap="all"/>
          </a:pPr>
          <a:r>
            <a:rPr kumimoji="1" lang="en-US"/>
            <a:t>Distance</a:t>
          </a:r>
          <a:endParaRPr lang="en-US"/>
        </a:p>
      </dgm:t>
    </dgm:pt>
    <dgm:pt modelId="{1263D04E-1332-4D6B-85D0-78156A76BD45}" type="parTrans" cxnId="{D4FF89B4-6324-42B0-95C0-1CCA4484E0C8}">
      <dgm:prSet/>
      <dgm:spPr/>
      <dgm:t>
        <a:bodyPr/>
        <a:lstStyle/>
        <a:p>
          <a:endParaRPr lang="en-US"/>
        </a:p>
      </dgm:t>
    </dgm:pt>
    <dgm:pt modelId="{EE51CFD2-1976-4A76-A137-BE089E1C9C78}" type="sibTrans" cxnId="{D4FF89B4-6324-42B0-95C0-1CCA4484E0C8}">
      <dgm:prSet/>
      <dgm:spPr/>
      <dgm:t>
        <a:bodyPr/>
        <a:lstStyle/>
        <a:p>
          <a:endParaRPr lang="en-US"/>
        </a:p>
      </dgm:t>
    </dgm:pt>
    <dgm:pt modelId="{A6C4EC2C-F018-473F-9B17-18F0083B9724}">
      <dgm:prSet/>
      <dgm:spPr/>
      <dgm:t>
        <a:bodyPr/>
        <a:lstStyle/>
        <a:p>
          <a:pPr>
            <a:defRPr cap="all"/>
          </a:pPr>
          <a:r>
            <a:rPr kumimoji="1" lang="en-US"/>
            <a:t>Classification</a:t>
          </a:r>
          <a:endParaRPr lang="en-US"/>
        </a:p>
      </dgm:t>
    </dgm:pt>
    <dgm:pt modelId="{993AC94A-2742-4F2D-ABE6-9B7F370D0A41}" type="parTrans" cxnId="{CFC3637D-276F-4F3E-97B5-4CF791CD3CC7}">
      <dgm:prSet/>
      <dgm:spPr/>
      <dgm:t>
        <a:bodyPr/>
        <a:lstStyle/>
        <a:p>
          <a:endParaRPr lang="en-US"/>
        </a:p>
      </dgm:t>
    </dgm:pt>
    <dgm:pt modelId="{B99BA3C2-897F-4275-B53F-CAA61A6927D2}" type="sibTrans" cxnId="{CFC3637D-276F-4F3E-97B5-4CF791CD3CC7}">
      <dgm:prSet/>
      <dgm:spPr/>
      <dgm:t>
        <a:bodyPr/>
        <a:lstStyle/>
        <a:p>
          <a:endParaRPr lang="en-US"/>
        </a:p>
      </dgm:t>
    </dgm:pt>
    <dgm:pt modelId="{AB14106E-11FF-4B89-8752-A385735F930C}" type="pres">
      <dgm:prSet presAssocID="{895BFA53-CAAE-49AD-9FCC-EB07F4199AE3}" presName="root" presStyleCnt="0">
        <dgm:presLayoutVars>
          <dgm:dir/>
          <dgm:resizeHandles val="exact"/>
        </dgm:presLayoutVars>
      </dgm:prSet>
      <dgm:spPr/>
    </dgm:pt>
    <dgm:pt modelId="{10C81113-BEAE-4704-8DC5-5D01BDE7CA6D}" type="pres">
      <dgm:prSet presAssocID="{020D5B80-E50A-42D3-BE9A-7F7712DF5518}" presName="compNode" presStyleCnt="0"/>
      <dgm:spPr/>
    </dgm:pt>
    <dgm:pt modelId="{E00E6AF3-A167-4A00-B40C-A092EB8E15F4}" type="pres">
      <dgm:prSet presAssocID="{020D5B80-E50A-42D3-BE9A-7F7712DF5518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B9F8A35-CF38-440F-8F20-754EDAA28156}" type="pres">
      <dgm:prSet presAssocID="{020D5B80-E50A-42D3-BE9A-7F7712DF551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5C917B2-9AAB-481B-817B-A21C5C249D5D}" type="pres">
      <dgm:prSet presAssocID="{020D5B80-E50A-42D3-BE9A-7F7712DF5518}" presName="spaceRect" presStyleCnt="0"/>
      <dgm:spPr/>
    </dgm:pt>
    <dgm:pt modelId="{8019222E-9E2B-4DD7-9B6F-446170E6BABD}" type="pres">
      <dgm:prSet presAssocID="{020D5B80-E50A-42D3-BE9A-7F7712DF5518}" presName="textRect" presStyleLbl="revTx" presStyleIdx="0" presStyleCnt="3">
        <dgm:presLayoutVars>
          <dgm:chMax val="1"/>
          <dgm:chPref val="1"/>
        </dgm:presLayoutVars>
      </dgm:prSet>
      <dgm:spPr/>
    </dgm:pt>
    <dgm:pt modelId="{DA6651B5-0F3C-44E7-87E3-A27D09202523}" type="pres">
      <dgm:prSet presAssocID="{8190EFCD-4D71-446D-B20C-EED44FEBCCF3}" presName="sibTrans" presStyleCnt="0"/>
      <dgm:spPr/>
    </dgm:pt>
    <dgm:pt modelId="{E1BA8E70-A2BF-4F04-8754-608243B6AB9B}" type="pres">
      <dgm:prSet presAssocID="{F0B0F2F2-4301-4AA8-B331-4E2467F1630A}" presName="compNode" presStyleCnt="0"/>
      <dgm:spPr/>
    </dgm:pt>
    <dgm:pt modelId="{CB76B74C-A154-4B76-9261-48EDADED31AC}" type="pres">
      <dgm:prSet presAssocID="{F0B0F2F2-4301-4AA8-B331-4E2467F1630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14FB402-5BC6-4529-9008-5C98A87434D4}" type="pres">
      <dgm:prSet presAssocID="{F0B0F2F2-4301-4AA8-B331-4E2467F1630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C0E8DB50-0455-4B36-B783-6DBA4E9D33E1}" type="pres">
      <dgm:prSet presAssocID="{F0B0F2F2-4301-4AA8-B331-4E2467F1630A}" presName="spaceRect" presStyleCnt="0"/>
      <dgm:spPr/>
    </dgm:pt>
    <dgm:pt modelId="{B22018EF-5DE2-46BA-8C78-F9773F587CEF}" type="pres">
      <dgm:prSet presAssocID="{F0B0F2F2-4301-4AA8-B331-4E2467F1630A}" presName="textRect" presStyleLbl="revTx" presStyleIdx="1" presStyleCnt="3">
        <dgm:presLayoutVars>
          <dgm:chMax val="1"/>
          <dgm:chPref val="1"/>
        </dgm:presLayoutVars>
      </dgm:prSet>
      <dgm:spPr/>
    </dgm:pt>
    <dgm:pt modelId="{DA56E2D6-5D93-409C-A28A-A1EC147ED7D5}" type="pres">
      <dgm:prSet presAssocID="{EE51CFD2-1976-4A76-A137-BE089E1C9C78}" presName="sibTrans" presStyleCnt="0"/>
      <dgm:spPr/>
    </dgm:pt>
    <dgm:pt modelId="{68A37673-6CD1-41FD-B7BC-D8C53A79ED51}" type="pres">
      <dgm:prSet presAssocID="{A6C4EC2C-F018-473F-9B17-18F0083B9724}" presName="compNode" presStyleCnt="0"/>
      <dgm:spPr/>
    </dgm:pt>
    <dgm:pt modelId="{D5E1DAF9-14BD-44C5-ACBB-1E5FD4077C90}" type="pres">
      <dgm:prSet presAssocID="{A6C4EC2C-F018-473F-9B17-18F0083B9724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4F27BFB8-D999-4E8E-ACB0-97C35DB14350}" type="pres">
      <dgm:prSet presAssocID="{A6C4EC2C-F018-473F-9B17-18F0083B972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E83D0D54-B088-48CC-8C4C-9CD69B5FE457}" type="pres">
      <dgm:prSet presAssocID="{A6C4EC2C-F018-473F-9B17-18F0083B9724}" presName="spaceRect" presStyleCnt="0"/>
      <dgm:spPr/>
    </dgm:pt>
    <dgm:pt modelId="{FE71945E-72DE-4354-8D92-716B73BFFE71}" type="pres">
      <dgm:prSet presAssocID="{A6C4EC2C-F018-473F-9B17-18F0083B972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BB280054-93EA-4027-9BF8-BEBB2F1E950F}" type="presOf" srcId="{895BFA53-CAAE-49AD-9FCC-EB07F4199AE3}" destId="{AB14106E-11FF-4B89-8752-A385735F930C}" srcOrd="0" destOrd="0" presId="urn:microsoft.com/office/officeart/2018/5/layout/IconLeafLabelList"/>
    <dgm:cxn modelId="{CFC3637D-276F-4F3E-97B5-4CF791CD3CC7}" srcId="{895BFA53-CAAE-49AD-9FCC-EB07F4199AE3}" destId="{A6C4EC2C-F018-473F-9B17-18F0083B9724}" srcOrd="2" destOrd="0" parTransId="{993AC94A-2742-4F2D-ABE6-9B7F370D0A41}" sibTransId="{B99BA3C2-897F-4275-B53F-CAA61A6927D2}"/>
    <dgm:cxn modelId="{782C8CA2-FF05-425A-A8A0-07F3C6BD6926}" type="presOf" srcId="{A6C4EC2C-F018-473F-9B17-18F0083B9724}" destId="{FE71945E-72DE-4354-8D92-716B73BFFE71}" srcOrd="0" destOrd="0" presId="urn:microsoft.com/office/officeart/2018/5/layout/IconLeafLabelList"/>
    <dgm:cxn modelId="{3BB7AEAB-8318-4DA0-B74A-ACBB10B2CF2D}" type="presOf" srcId="{F0B0F2F2-4301-4AA8-B331-4E2467F1630A}" destId="{B22018EF-5DE2-46BA-8C78-F9773F587CEF}" srcOrd="0" destOrd="0" presId="urn:microsoft.com/office/officeart/2018/5/layout/IconLeafLabelList"/>
    <dgm:cxn modelId="{D4FF89B4-6324-42B0-95C0-1CCA4484E0C8}" srcId="{895BFA53-CAAE-49AD-9FCC-EB07F4199AE3}" destId="{F0B0F2F2-4301-4AA8-B331-4E2467F1630A}" srcOrd="1" destOrd="0" parTransId="{1263D04E-1332-4D6B-85D0-78156A76BD45}" sibTransId="{EE51CFD2-1976-4A76-A137-BE089E1C9C78}"/>
    <dgm:cxn modelId="{423D19D9-82D6-447B-8B87-83D91C54E7AC}" type="presOf" srcId="{020D5B80-E50A-42D3-BE9A-7F7712DF5518}" destId="{8019222E-9E2B-4DD7-9B6F-446170E6BABD}" srcOrd="0" destOrd="0" presId="urn:microsoft.com/office/officeart/2018/5/layout/IconLeafLabelList"/>
    <dgm:cxn modelId="{D22D4DF0-A0EC-4B29-8863-BEDFF3D47BA1}" srcId="{895BFA53-CAAE-49AD-9FCC-EB07F4199AE3}" destId="{020D5B80-E50A-42D3-BE9A-7F7712DF5518}" srcOrd="0" destOrd="0" parTransId="{54B21600-F7D9-4C07-96FC-A668F10B0011}" sibTransId="{8190EFCD-4D71-446D-B20C-EED44FEBCCF3}"/>
    <dgm:cxn modelId="{C5F55FAB-DDAC-447F-86D4-69B8F5EB1ACA}" type="presParOf" srcId="{AB14106E-11FF-4B89-8752-A385735F930C}" destId="{10C81113-BEAE-4704-8DC5-5D01BDE7CA6D}" srcOrd="0" destOrd="0" presId="urn:microsoft.com/office/officeart/2018/5/layout/IconLeafLabelList"/>
    <dgm:cxn modelId="{E2DB9E8A-D0B6-421D-AE35-1E3839BB8971}" type="presParOf" srcId="{10C81113-BEAE-4704-8DC5-5D01BDE7CA6D}" destId="{E00E6AF3-A167-4A00-B40C-A092EB8E15F4}" srcOrd="0" destOrd="0" presId="urn:microsoft.com/office/officeart/2018/5/layout/IconLeafLabelList"/>
    <dgm:cxn modelId="{A88DA698-A911-4D1F-A2FA-ABC619B2C4ED}" type="presParOf" srcId="{10C81113-BEAE-4704-8DC5-5D01BDE7CA6D}" destId="{3B9F8A35-CF38-440F-8F20-754EDAA28156}" srcOrd="1" destOrd="0" presId="urn:microsoft.com/office/officeart/2018/5/layout/IconLeafLabelList"/>
    <dgm:cxn modelId="{0810EBFF-1198-4118-B67A-25FBAED730FA}" type="presParOf" srcId="{10C81113-BEAE-4704-8DC5-5D01BDE7CA6D}" destId="{05C917B2-9AAB-481B-817B-A21C5C249D5D}" srcOrd="2" destOrd="0" presId="urn:microsoft.com/office/officeart/2018/5/layout/IconLeafLabelList"/>
    <dgm:cxn modelId="{BFBE0580-C40C-45F6-8C7E-87BA7ED42CDC}" type="presParOf" srcId="{10C81113-BEAE-4704-8DC5-5D01BDE7CA6D}" destId="{8019222E-9E2B-4DD7-9B6F-446170E6BABD}" srcOrd="3" destOrd="0" presId="urn:microsoft.com/office/officeart/2018/5/layout/IconLeafLabelList"/>
    <dgm:cxn modelId="{978A3858-7A57-4D7A-9DC6-5FF7EE085962}" type="presParOf" srcId="{AB14106E-11FF-4B89-8752-A385735F930C}" destId="{DA6651B5-0F3C-44E7-87E3-A27D09202523}" srcOrd="1" destOrd="0" presId="urn:microsoft.com/office/officeart/2018/5/layout/IconLeafLabelList"/>
    <dgm:cxn modelId="{0926FB80-83AB-4F95-BE04-51ADE63DE3C4}" type="presParOf" srcId="{AB14106E-11FF-4B89-8752-A385735F930C}" destId="{E1BA8E70-A2BF-4F04-8754-608243B6AB9B}" srcOrd="2" destOrd="0" presId="urn:microsoft.com/office/officeart/2018/5/layout/IconLeafLabelList"/>
    <dgm:cxn modelId="{3DB665BF-D804-4B64-9248-6AC29412C717}" type="presParOf" srcId="{E1BA8E70-A2BF-4F04-8754-608243B6AB9B}" destId="{CB76B74C-A154-4B76-9261-48EDADED31AC}" srcOrd="0" destOrd="0" presId="urn:microsoft.com/office/officeart/2018/5/layout/IconLeafLabelList"/>
    <dgm:cxn modelId="{278962A7-D1B8-4B19-8E9C-178179320CAF}" type="presParOf" srcId="{E1BA8E70-A2BF-4F04-8754-608243B6AB9B}" destId="{014FB402-5BC6-4529-9008-5C98A87434D4}" srcOrd="1" destOrd="0" presId="urn:microsoft.com/office/officeart/2018/5/layout/IconLeafLabelList"/>
    <dgm:cxn modelId="{D50266D6-284C-4556-BF31-0E415EDBD6DD}" type="presParOf" srcId="{E1BA8E70-A2BF-4F04-8754-608243B6AB9B}" destId="{C0E8DB50-0455-4B36-B783-6DBA4E9D33E1}" srcOrd="2" destOrd="0" presId="urn:microsoft.com/office/officeart/2018/5/layout/IconLeafLabelList"/>
    <dgm:cxn modelId="{34FBC023-E0CB-4E3A-BDB6-0EA41B7AC868}" type="presParOf" srcId="{E1BA8E70-A2BF-4F04-8754-608243B6AB9B}" destId="{B22018EF-5DE2-46BA-8C78-F9773F587CEF}" srcOrd="3" destOrd="0" presId="urn:microsoft.com/office/officeart/2018/5/layout/IconLeafLabelList"/>
    <dgm:cxn modelId="{E52AA695-35A6-4498-B657-7EB206BA2952}" type="presParOf" srcId="{AB14106E-11FF-4B89-8752-A385735F930C}" destId="{DA56E2D6-5D93-409C-A28A-A1EC147ED7D5}" srcOrd="3" destOrd="0" presId="urn:microsoft.com/office/officeart/2018/5/layout/IconLeafLabelList"/>
    <dgm:cxn modelId="{0F79FD9B-4F9A-4B56-91B7-BADAF1EE31E1}" type="presParOf" srcId="{AB14106E-11FF-4B89-8752-A385735F930C}" destId="{68A37673-6CD1-41FD-B7BC-D8C53A79ED51}" srcOrd="4" destOrd="0" presId="urn:microsoft.com/office/officeart/2018/5/layout/IconLeafLabelList"/>
    <dgm:cxn modelId="{3463D405-9B1E-43AB-9108-BF235412EBB7}" type="presParOf" srcId="{68A37673-6CD1-41FD-B7BC-D8C53A79ED51}" destId="{D5E1DAF9-14BD-44C5-ACBB-1E5FD4077C90}" srcOrd="0" destOrd="0" presId="urn:microsoft.com/office/officeart/2018/5/layout/IconLeafLabelList"/>
    <dgm:cxn modelId="{4ECA234A-6BD6-425F-989D-E784898587AF}" type="presParOf" srcId="{68A37673-6CD1-41FD-B7BC-D8C53A79ED51}" destId="{4F27BFB8-D999-4E8E-ACB0-97C35DB14350}" srcOrd="1" destOrd="0" presId="urn:microsoft.com/office/officeart/2018/5/layout/IconLeafLabelList"/>
    <dgm:cxn modelId="{B398A5B2-4FF3-40C7-9B13-A2B79C203AB1}" type="presParOf" srcId="{68A37673-6CD1-41FD-B7BC-D8C53A79ED51}" destId="{E83D0D54-B088-48CC-8C4C-9CD69B5FE457}" srcOrd="2" destOrd="0" presId="urn:microsoft.com/office/officeart/2018/5/layout/IconLeafLabelList"/>
    <dgm:cxn modelId="{0A9687A9-36CD-44FE-BC6D-7C5D9643B950}" type="presParOf" srcId="{68A37673-6CD1-41FD-B7BC-D8C53A79ED51}" destId="{FE71945E-72DE-4354-8D92-716B73BFFE7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0E6AF3-A167-4A00-B40C-A092EB8E15F4}">
      <dsp:nvSpPr>
        <dsp:cNvPr id="0" name=""/>
        <dsp:cNvSpPr/>
      </dsp:nvSpPr>
      <dsp:spPr>
        <a:xfrm>
          <a:off x="702434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9F8A35-CF38-440F-8F20-754EDAA28156}">
      <dsp:nvSpPr>
        <dsp:cNvPr id="0" name=""/>
        <dsp:cNvSpPr/>
      </dsp:nvSpPr>
      <dsp:spPr>
        <a:xfrm>
          <a:off x="1119247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19222E-9E2B-4DD7-9B6F-446170E6BABD}">
      <dsp:nvSpPr>
        <dsp:cNvPr id="0" name=""/>
        <dsp:cNvSpPr/>
      </dsp:nvSpPr>
      <dsp:spPr>
        <a:xfrm>
          <a:off x="77216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100" kern="1200"/>
            <a:t>Normalization</a:t>
          </a:r>
          <a:endParaRPr lang="en-US" sz="3100" kern="1200"/>
        </a:p>
      </dsp:txBody>
      <dsp:txXfrm>
        <a:off x="77216" y="2624638"/>
        <a:ext cx="3206250" cy="720000"/>
      </dsp:txXfrm>
    </dsp:sp>
    <dsp:sp modelId="{CB76B74C-A154-4B76-9261-48EDADED31AC}">
      <dsp:nvSpPr>
        <dsp:cNvPr id="0" name=""/>
        <dsp:cNvSpPr/>
      </dsp:nvSpPr>
      <dsp:spPr>
        <a:xfrm>
          <a:off x="4469778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4FB402-5BC6-4529-9008-5C98A87434D4}">
      <dsp:nvSpPr>
        <dsp:cNvPr id="0" name=""/>
        <dsp:cNvSpPr/>
      </dsp:nvSpPr>
      <dsp:spPr>
        <a:xfrm>
          <a:off x="4886591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2018EF-5DE2-46BA-8C78-F9773F587CEF}">
      <dsp:nvSpPr>
        <dsp:cNvPr id="0" name=""/>
        <dsp:cNvSpPr/>
      </dsp:nvSpPr>
      <dsp:spPr>
        <a:xfrm>
          <a:off x="3844559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100" kern="1200"/>
            <a:t>Distance</a:t>
          </a:r>
          <a:endParaRPr lang="en-US" sz="3100" kern="1200"/>
        </a:p>
      </dsp:txBody>
      <dsp:txXfrm>
        <a:off x="3844559" y="2624638"/>
        <a:ext cx="3206250" cy="720000"/>
      </dsp:txXfrm>
    </dsp:sp>
    <dsp:sp modelId="{D5E1DAF9-14BD-44C5-ACBB-1E5FD4077C90}">
      <dsp:nvSpPr>
        <dsp:cNvPr id="0" name=""/>
        <dsp:cNvSpPr/>
      </dsp:nvSpPr>
      <dsp:spPr>
        <a:xfrm>
          <a:off x="8237122" y="59638"/>
          <a:ext cx="1955812" cy="195581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7BFB8-D999-4E8E-ACB0-97C35DB14350}">
      <dsp:nvSpPr>
        <dsp:cNvPr id="0" name=""/>
        <dsp:cNvSpPr/>
      </dsp:nvSpPr>
      <dsp:spPr>
        <a:xfrm>
          <a:off x="8653935" y="476450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1945E-72DE-4354-8D92-716B73BFFE71}">
      <dsp:nvSpPr>
        <dsp:cNvPr id="0" name=""/>
        <dsp:cNvSpPr/>
      </dsp:nvSpPr>
      <dsp:spPr>
        <a:xfrm>
          <a:off x="7611903" y="2624638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en-US" sz="3100" kern="1200"/>
            <a:t>Classification</a:t>
          </a:r>
          <a:endParaRPr lang="en-US" sz="3100" kern="1200"/>
        </a:p>
      </dsp:txBody>
      <dsp:txXfrm>
        <a:off x="7611903" y="2624638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73A1EB-324C-F446-BA64-FF7C39259D09}" type="datetimeFigureOut">
              <a:rPr kumimoji="1" lang="zh-TW" altLang="en-US" smtClean="0"/>
              <a:t>2019/4/25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5A27D4-52B0-8C49-AE7A-1C38A153108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3152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D5A27D4-52B0-8C49-AE7A-1C38A1531086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8826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4/25/19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67EFA1-F34C-2A43-9DC2-153AACF2E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How to live longer?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6100FC-E00C-944D-A942-5DA05A93F3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Author: Marco Lin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57929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57EF1B6-FCDB-FD49-B7E0-0A493BF73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4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Highest</a:t>
            </a: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Life Expectancy in </a:t>
            </a:r>
            <a:r>
              <a:rPr kumimoji="1" lang="en-US" altLang="zh-TW" sz="34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Developing</a:t>
            </a: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Country</a:t>
            </a:r>
            <a:b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kumimoji="1" lang="en-US" altLang="zh-TW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688C85FD-EF17-AB41-989C-F2326F6D7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0662" t="726"/>
          <a:stretch/>
        </p:blipFill>
        <p:spPr>
          <a:xfrm>
            <a:off x="1939498" y="1141407"/>
            <a:ext cx="4975017" cy="46084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543076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A146F8-23D0-534E-90F9-85D3D155D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/>
              <a:t>Slovenia</a:t>
            </a:r>
            <a:endParaRPr kumimoji="1" lang="en-US" altLang="zh-TW" sz="6000" dirty="0"/>
          </a:p>
        </p:txBody>
      </p:sp>
      <p:pic>
        <p:nvPicPr>
          <p:cNvPr id="5" name="內容版面配置區 4" descr="一張含有 文字, 地圖 的圖片&#10;&#10;自動產生的描述">
            <a:extLst>
              <a:ext uri="{FF2B5EF4-FFF2-40B4-BE49-F238E27FC236}">
                <a16:creationId xmlns:a16="http://schemas.microsoft.com/office/drawing/2014/main" id="{2FE2006D-4710-A244-BA1C-3388213D03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4369" r="19789" b="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29242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C83141B-C20E-D648-8AC3-D3871C24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Slovenia</a:t>
            </a:r>
            <a:endParaRPr kumimoji="1" lang="en-US" altLang="zh-TW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1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山, 樹, 水, 室外 的圖片&#10;&#10;自動產生的描述">
            <a:extLst>
              <a:ext uri="{FF2B5EF4-FFF2-40B4-BE49-F238E27FC236}">
                <a16:creationId xmlns:a16="http://schemas.microsoft.com/office/drawing/2014/main" id="{4D64C96E-2A8A-2049-B4E1-B8F5B037ED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1683" r="16881" b="-1"/>
          <a:stretch/>
        </p:blipFill>
        <p:spPr>
          <a:xfrm>
            <a:off x="714502" y="647698"/>
            <a:ext cx="6129367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2311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DFA1BCE-AB26-8846-81B0-C5ABEAC2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Lowest</a:t>
            </a:r>
            <a:r>
              <a:rPr kumimoji="1" lang="en-US" altLang="zh-TW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Life Expectancy in </a:t>
            </a:r>
            <a:r>
              <a:rPr kumimoji="1" lang="en-US" altLang="zh-TW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Developed</a:t>
            </a:r>
            <a:r>
              <a:rPr kumimoji="1" lang="en-US" altLang="zh-TW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Country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0FB77205-56CD-DD45-B9C5-102E0EA1F7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6702" t="3809"/>
          <a:stretch/>
        </p:blipFill>
        <p:spPr>
          <a:xfrm>
            <a:off x="1691184" y="1676400"/>
            <a:ext cx="5223332" cy="36492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922701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8777DB1-010C-564E-B0D6-3FAC41F97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600" dirty="0"/>
              <a:t>Lithuania</a:t>
            </a:r>
            <a:endParaRPr kumimoji="1" lang="en-US" altLang="zh-TW" sz="5600" dirty="0"/>
          </a:p>
        </p:txBody>
      </p:sp>
      <p:pic>
        <p:nvPicPr>
          <p:cNvPr id="5" name="內容版面配置區 4" descr="一張含有 文字, 地圖 的圖片&#10;&#10;自動產生的描述">
            <a:extLst>
              <a:ext uri="{FF2B5EF4-FFF2-40B4-BE49-F238E27FC236}">
                <a16:creationId xmlns:a16="http://schemas.microsoft.com/office/drawing/2014/main" id="{8C9D9B56-AB5D-7842-8155-814164A56A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0047" r="27059" b="1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483500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26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8" name="Picture 28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9" name="Oval 30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Picture 32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1" name="Picture 34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2" name="Rectangle 36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3" name="Rectangle 38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FEA128A3-35CA-8F4E-A093-371F389D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Lithuania</a:t>
            </a:r>
            <a:endParaRPr kumimoji="1" lang="en-US" altLang="zh-TW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5" name="Freeform: Shape 42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ectangle 44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天空, 室外, 樹, 水 的圖片&#10;&#10;自動產生的描述">
            <a:extLst>
              <a:ext uri="{FF2B5EF4-FFF2-40B4-BE49-F238E27FC236}">
                <a16:creationId xmlns:a16="http://schemas.microsoft.com/office/drawing/2014/main" id="{04C8545C-73CD-4E4A-A601-728A9B8CE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7719" r="8723" b="-1"/>
          <a:stretch/>
        </p:blipFill>
        <p:spPr>
          <a:xfrm>
            <a:off x="714498" y="647698"/>
            <a:ext cx="612937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51644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3D99BDF-12D5-AF4F-A517-B02A47D36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Highest</a:t>
            </a:r>
            <a:r>
              <a:rPr kumimoji="1" lang="en-US" altLang="zh-TW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Life Expectancy in </a:t>
            </a:r>
            <a:r>
              <a:rPr kumimoji="1" lang="en-US" altLang="zh-TW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Developed</a:t>
            </a:r>
            <a:r>
              <a:rPr kumimoji="1" lang="en-US" altLang="zh-TW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Country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圖片 3" descr="一張含有 螢幕擷取畫面 的圖片&#10;&#10;自動產生的描述">
            <a:extLst>
              <a:ext uri="{FF2B5EF4-FFF2-40B4-BE49-F238E27FC236}">
                <a16:creationId xmlns:a16="http://schemas.microsoft.com/office/drawing/2014/main" id="{54F9BEB7-EA5A-6B4C-A17D-F7ABFA77F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20662" b="533"/>
          <a:stretch/>
        </p:blipFill>
        <p:spPr>
          <a:xfrm>
            <a:off x="1939498" y="1053754"/>
            <a:ext cx="4975017" cy="472474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8562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2F270B6D-19EB-9544-91EA-D30356E72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5600"/>
              <a:t>Denmark</a:t>
            </a:r>
            <a:br>
              <a:rPr kumimoji="1" lang="en-US" altLang="zh-TW" sz="5600"/>
            </a:br>
            <a:endParaRPr kumimoji="1" lang="en-US" altLang="zh-TW" sz="5600"/>
          </a:p>
        </p:txBody>
      </p:sp>
      <p:pic>
        <p:nvPicPr>
          <p:cNvPr id="5" name="內容版面配置區 4" descr="一張含有 文字, 地圖 的圖片&#10;&#10;自動產生的描述">
            <a:extLst>
              <a:ext uri="{FF2B5EF4-FFF2-40B4-BE49-F238E27FC236}">
                <a16:creationId xmlns:a16="http://schemas.microsoft.com/office/drawing/2014/main" id="{3801D087-E690-9747-97A6-A8BA3524F7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13839" r="20320" b="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577344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7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9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1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1D3BE8F-EEF1-A945-9464-0E25BD19B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Denmark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室外, 天空, 建築物, 樹 的圖片&#10;&#10;自動產生的描述">
            <a:extLst>
              <a:ext uri="{FF2B5EF4-FFF2-40B4-BE49-F238E27FC236}">
                <a16:creationId xmlns:a16="http://schemas.microsoft.com/office/drawing/2014/main" id="{C9CAE828-49E1-374F-A912-240A47201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35934"/>
            <a:ext cx="6270662" cy="418566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722251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67CA421-FA2B-47ED-A101-F8BBEBB297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8DAE0CB-B51F-C346-AE7D-15E451539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00279" y="1325880"/>
            <a:ext cx="3344020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400" dirty="0">
                <a:solidFill>
                  <a:srgbClr val="EBEBEB"/>
                </a:solidFill>
              </a:rPr>
              <a:t>Adult Mortality </a:t>
            </a: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Tendency in developed and developing</a:t>
            </a:r>
            <a:br>
              <a:rPr kumimoji="1" lang="en-US" altLang="zh-TW" sz="3400" dirty="0">
                <a:solidFill>
                  <a:srgbClr val="EBEBEB"/>
                </a:solidFill>
              </a:rPr>
            </a:br>
            <a:r>
              <a:rPr kumimoji="1" lang="en-US" altLang="zh-TW" sz="3400" dirty="0">
                <a:solidFill>
                  <a:srgbClr val="EBEBEB"/>
                </a:solidFill>
              </a:rPr>
              <a:t>countries</a:t>
            </a:r>
            <a:endParaRPr kumimoji="1" lang="en-US" altLang="zh-TW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2425D82-CD5E-45A4-9542-70951E59F2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6914" y="639905"/>
            <a:ext cx="6915664" cy="5578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1DB897-A621-4D5F-AC81-91199AC43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464EC5-C563-F448-AFE7-AF122CA3D4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19519" y="965141"/>
            <a:ext cx="5347329" cy="4932911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77086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A64CC6-C022-6E4C-BF4A-A0A184417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sz="5400" dirty="0"/>
              <a:t>Agenda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D8585C1-B6B2-A749-9C5C-B835B1AD1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kumimoji="1" lang="en-US" altLang="zh-TW" sz="3200" dirty="0"/>
              <a:t>Data cleaning</a:t>
            </a:r>
          </a:p>
          <a:p>
            <a:r>
              <a:rPr kumimoji="1" lang="en-US" altLang="zh-TW" sz="3200" dirty="0"/>
              <a:t>Exploration</a:t>
            </a:r>
          </a:p>
          <a:p>
            <a:r>
              <a:rPr kumimoji="1" lang="en-US" altLang="zh-TW" sz="3200" dirty="0"/>
              <a:t>Correlation</a:t>
            </a:r>
          </a:p>
          <a:p>
            <a:r>
              <a:rPr kumimoji="1" lang="en-US" altLang="zh-TW" sz="3200" dirty="0"/>
              <a:t>Clustering</a:t>
            </a:r>
          </a:p>
          <a:p>
            <a:r>
              <a:rPr kumimoji="1" lang="en-US" altLang="zh-TW" sz="3200" dirty="0"/>
              <a:t>K-Mean</a:t>
            </a:r>
          </a:p>
          <a:p>
            <a:r>
              <a:rPr kumimoji="1" lang="en-US" altLang="zh-TW" sz="3200" dirty="0"/>
              <a:t>KNN</a:t>
            </a:r>
          </a:p>
          <a:p>
            <a:r>
              <a:rPr kumimoji="1" lang="en-US" altLang="zh-TW" sz="3200" dirty="0"/>
              <a:t>Conclusion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25572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6D17B37-727B-BB4B-907D-9F6E9957B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GDP tendency in Developing and Developed Countries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F809FD15-257E-6D48-B017-3ED188BEFD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677514"/>
            <a:ext cx="6270662" cy="550250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0398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AD749E4-2667-F646-BD20-65F670FEA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Income composition of resources</a:t>
            </a: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76E2C55-4838-DA4E-95B1-1785AE0860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88787" y="647698"/>
            <a:ext cx="5980795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7178497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23E8915-D2AA-4327-A45A-972C3CA95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302FC3C-9804-4950-B721-5FD704BA60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12188952" cy="6858000"/>
          </a:xfrm>
          <a:prstGeom prst="rect">
            <a:avLst/>
          </a:prstGeom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B9695BD-ECF6-49CA-8877-8C493193C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5" y="1828800"/>
            <a:ext cx="0" cy="3200400"/>
          </a:xfrm>
          <a:prstGeom prst="line">
            <a:avLst/>
          </a:prstGeom>
          <a:ln w="190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BC6EBB2-9BDC-4075-BA6B-43A9FBF9C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228080"/>
            <a:ext cx="993734" cy="76200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F3798573-F27B-47EB-8EA4-7EE34954C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0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5DCC3DE-E98A-E74B-A9AF-EACB4D828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95" y="804672"/>
            <a:ext cx="3521359" cy="5248656"/>
          </a:xfrm>
        </p:spPr>
        <p:txBody>
          <a:bodyPr anchor="ctr">
            <a:normAutofit/>
          </a:bodyPr>
          <a:lstStyle/>
          <a:p>
            <a:pPr algn="ctr"/>
            <a:r>
              <a:rPr kumimoji="1" lang="en-US" altLang="zh-TW" dirty="0"/>
              <a:t>Correlation 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35A1BB-1221-FC4F-B607-1B13683B41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5861" y="804671"/>
            <a:ext cx="6399930" cy="5248657"/>
          </a:xfrm>
        </p:spPr>
        <p:txBody>
          <a:bodyPr anchor="ctr">
            <a:normAutofit/>
          </a:bodyPr>
          <a:lstStyle/>
          <a:p>
            <a:r>
              <a:rPr kumimoji="1" lang="en" altLang="zh-TW" sz="3200" dirty="0"/>
              <a:t>Alcohol</a:t>
            </a:r>
          </a:p>
          <a:p>
            <a:r>
              <a:rPr kumimoji="1" lang="en-US" altLang="zh-TW" sz="3200" dirty="0"/>
              <a:t>Disease</a:t>
            </a:r>
            <a:endParaRPr kumimoji="1" lang="en" altLang="zh-TW" sz="3200" dirty="0"/>
          </a:p>
          <a:p>
            <a:r>
              <a:rPr kumimoji="1" lang="en-US" altLang="zh-TW" sz="3200" dirty="0"/>
              <a:t>GDP</a:t>
            </a:r>
          </a:p>
          <a:p>
            <a:pPr marL="0" indent="0">
              <a:buNone/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44240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273F25C-9FFB-414C-B08A-63105A362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zh-TW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Alcohol is bad ?</a:t>
            </a:r>
          </a:p>
        </p:txBody>
      </p:sp>
      <p:sp>
        <p:nvSpPr>
          <p:cNvPr id="26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內容版面配置區 6" descr="一張含有 螢幕擷取畫面 的圖片&#10;&#10;自動產生的描述">
            <a:extLst>
              <a:ext uri="{FF2B5EF4-FFF2-40B4-BE49-F238E27FC236}">
                <a16:creationId xmlns:a16="http://schemas.microsoft.com/office/drawing/2014/main" id="{BB4D1C82-C085-D64C-A527-37E5B9F2DE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28096"/>
            <a:ext cx="6270662" cy="42013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141611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A7DD6CF-D91D-B643-B937-FA1477AD2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09955" y="1325880"/>
            <a:ext cx="4077246" cy="306650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kumimoji="1" lang="en-US" altLang="zh-TW" sz="4400" dirty="0">
                <a:solidFill>
                  <a:srgbClr val="EBEBEB"/>
                </a:solidFill>
              </a:rPr>
              <a:t>A. </a:t>
            </a:r>
            <a:r>
              <a:rPr kumimoji="1" lang="en-US" altLang="zh-TW" sz="4400" dirty="0" err="1">
                <a:solidFill>
                  <a:srgbClr val="EBEBEB"/>
                </a:solidFill>
              </a:rPr>
              <a:t>HepatitisB</a:t>
            </a:r>
            <a:br>
              <a:rPr kumimoji="1" lang="en-US" altLang="zh-TW" sz="4400" dirty="0">
                <a:solidFill>
                  <a:srgbClr val="EBEBEB"/>
                </a:solidFill>
              </a:rPr>
            </a:br>
            <a:r>
              <a:rPr kumimoji="1" lang="en-US" altLang="zh-TW" sz="4400" dirty="0">
                <a:solidFill>
                  <a:srgbClr val="EBEBEB"/>
                </a:solidFill>
              </a:rPr>
              <a:t>B. Diphtheria</a:t>
            </a:r>
            <a:br>
              <a:rPr kumimoji="1" lang="en-US" altLang="zh-TW" sz="4400" dirty="0">
                <a:solidFill>
                  <a:srgbClr val="EBEBEB"/>
                </a:solidFill>
              </a:rPr>
            </a:br>
            <a:r>
              <a:rPr kumimoji="1" lang="en-US" altLang="zh-TW" sz="4400" dirty="0">
                <a:solidFill>
                  <a:srgbClr val="EBEBEB"/>
                </a:solidFill>
              </a:rPr>
              <a:t>C. BMI</a:t>
            </a:r>
            <a:br>
              <a:rPr kumimoji="1" lang="en-US" altLang="zh-TW" sz="4400" dirty="0">
                <a:solidFill>
                  <a:srgbClr val="EBEBEB"/>
                </a:solidFill>
              </a:rPr>
            </a:br>
            <a:r>
              <a:rPr kumimoji="1" lang="en-US" altLang="zh-TW" sz="4400" dirty="0">
                <a:solidFill>
                  <a:srgbClr val="EBEBEB"/>
                </a:solidFill>
              </a:rPr>
              <a:t>D. Polio</a:t>
            </a:r>
            <a:br>
              <a:rPr kumimoji="1" lang="en-US" altLang="zh-TW" sz="4400" dirty="0">
                <a:solidFill>
                  <a:srgbClr val="EBEBEB"/>
                </a:solidFill>
              </a:rPr>
            </a:br>
            <a:r>
              <a:rPr kumimoji="1" lang="en-US" altLang="zh-TW" sz="4400" dirty="0">
                <a:solidFill>
                  <a:srgbClr val="EBEBEB"/>
                </a:solidFill>
              </a:rPr>
              <a:t>E. HIV/AIDS</a:t>
            </a:r>
            <a:endParaRPr kumimoji="1" lang="en-US" altLang="zh-TW" sz="4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內容版面配置區 4" descr="一張含有 櫃子 的圖片&#10;&#10;自動產生的描述">
            <a:extLst>
              <a:ext uri="{FF2B5EF4-FFF2-40B4-BE49-F238E27FC236}">
                <a16:creationId xmlns:a16="http://schemas.microsoft.com/office/drawing/2014/main" id="{7609D397-A43D-984A-AA16-1090FA5F36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59449"/>
            <a:ext cx="6270662" cy="41386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44271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B7190B-A23A-C140-916F-34214634A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3322912" cy="164198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600"/>
              <a:t>Disease and Life Expectancy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3A089E-0A16-452C-B341-0F769780D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9C7C000-4451-6C4F-A0E0-205AD6535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1" y="2438401"/>
            <a:ext cx="3324141" cy="380999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en-US" altLang="zh-TW" dirty="0"/>
              <a:t>BMI: 0.56</a:t>
            </a:r>
          </a:p>
          <a:p>
            <a:r>
              <a:rPr kumimoji="1" lang="en-US" altLang="zh-TW" dirty="0"/>
              <a:t>Diphtheria: 0.48</a:t>
            </a:r>
          </a:p>
          <a:p>
            <a:r>
              <a:rPr kumimoji="1" lang="en-US" altLang="zh-TW" dirty="0"/>
              <a:t>Polio: 0.46</a:t>
            </a:r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</p:txBody>
      </p:sp>
      <p:pic>
        <p:nvPicPr>
          <p:cNvPr id="8" name="圖片 7" descr="一張含有 物件 的圖片&#10;&#10;自動產生的描述">
            <a:extLst>
              <a:ext uri="{FF2B5EF4-FFF2-40B4-BE49-F238E27FC236}">
                <a16:creationId xmlns:a16="http://schemas.microsoft.com/office/drawing/2014/main" id="{5B21E81C-EBCD-9849-8DCC-1174F695D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18" b="1"/>
          <a:stretch/>
        </p:blipFill>
        <p:spPr>
          <a:xfrm>
            <a:off x="3971842" y="534016"/>
            <a:ext cx="7571228" cy="616521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18201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75FBB11-5A04-A840-8A70-2F8896945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GDP and Life Expectancy</a:t>
            </a:r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CA83C41E-87D2-2B4C-8FD7-4F9DE4763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498708" y="647698"/>
            <a:ext cx="4560953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08659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9">
            <a:extLst>
              <a:ext uri="{FF2B5EF4-FFF2-40B4-BE49-F238E27FC236}">
                <a16:creationId xmlns:a16="http://schemas.microsoft.com/office/drawing/2014/main" id="{F747F1B4-B831-4277-8AB0-32767F7EB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D80CFA21-AB7C-4BEB-9BFF-05764FBBF3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A76829F-5EA2-5545-A063-ADD8B5A30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kumimoji="1" lang="en-US" altLang="zh-TW" dirty="0">
                <a:solidFill>
                  <a:srgbClr val="EBEBEB"/>
                </a:solidFill>
              </a:rPr>
              <a:t>Cluster - Dendrogram</a:t>
            </a:r>
            <a:endParaRPr kumimoji="1" lang="zh-TW" altLang="en-US" dirty="0">
              <a:solidFill>
                <a:srgbClr val="EBEBEB"/>
              </a:solidFill>
            </a:endParaRP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2F7E335-851A-4CAE-B09F-E657819D4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10B541F0-7F6E-402E-84D8-CF96EACA5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8FA9380C-4F9E-4B32-912E-3CBC748985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1213181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69502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7" name="Oval 56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標題 1">
            <a:extLst>
              <a:ext uri="{FF2B5EF4-FFF2-40B4-BE49-F238E27FC236}">
                <a16:creationId xmlns:a16="http://schemas.microsoft.com/office/drawing/2014/main" id="{AD246CC0-64A5-114F-8658-542497270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Dendrogram</a:t>
            </a:r>
            <a:br>
              <a:rPr kumimoji="1" lang="en-US" altLang="zh-TW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zh-TW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br>
              <a:rPr kumimoji="1" lang="en-US" altLang="zh-TW" sz="38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kumimoji="1" lang="en-US" altLang="zh-TW" sz="38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7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9" name="Freeform: Shape 68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0" name="圖片 3">
            <a:extLst>
              <a:ext uri="{FF2B5EF4-FFF2-40B4-BE49-F238E27FC236}">
                <a16:creationId xmlns:a16="http://schemas.microsoft.com/office/drawing/2014/main" id="{D22699AE-E2C0-B74D-8A82-634853771A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43854" y="1304581"/>
            <a:ext cx="6270662" cy="424837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65491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B7CCE1-E3FF-CE41-A3A9-5E11F0A2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65418"/>
            <a:ext cx="9404723" cy="1400530"/>
          </a:xfrm>
        </p:spPr>
        <p:txBody>
          <a:bodyPr/>
          <a:lstStyle/>
          <a:p>
            <a:r>
              <a:rPr kumimoji="1" lang="en-US" altLang="zh-TW" sz="5400" dirty="0"/>
              <a:t>K-Mean</a:t>
            </a: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D9FF1B-AB5D-6E4A-90DA-F2ED997DB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TW" sz="3200" dirty="0"/>
              <a:t>To classify countries into 3 groups: Hight Middle, and Low Life Expectancy.</a:t>
            </a:r>
          </a:p>
          <a:p>
            <a:r>
              <a:rPr kumimoji="1" lang="en-US" altLang="zh-TW" sz="3200" dirty="0"/>
              <a:t>Helps us to identify easily what the level of life expectancy the countries belong to.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605343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E77BA7-C8BA-0B44-94D0-7A509E3CD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5400" dirty="0"/>
              <a:t>Dataset source</a:t>
            </a:r>
            <a:br>
              <a:rPr kumimoji="1" lang="en-US" altLang="zh-TW" sz="5400" dirty="0"/>
            </a:br>
            <a:endParaRPr kumimoji="1" lang="zh-TW" altLang="en-US" sz="54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EB27B2-71BD-6F44-A4D9-F566526F9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sz="3200" dirty="0"/>
              <a:t>From WHO (World Health Organization)</a:t>
            </a:r>
          </a:p>
          <a:p>
            <a:r>
              <a:rPr kumimoji="1" lang="en-US" altLang="zh-TW" sz="3200" dirty="0"/>
              <a:t>2000~2015</a:t>
            </a:r>
          </a:p>
          <a:p>
            <a:r>
              <a:rPr kumimoji="1" lang="en-US" altLang="zh-TW" sz="3200" dirty="0"/>
              <a:t>193 countries</a:t>
            </a:r>
          </a:p>
          <a:p>
            <a:r>
              <a:rPr lang="en-US" altLang="zh-TW" sz="3200" dirty="0"/>
              <a:t>2938 rows × 22 columns</a:t>
            </a:r>
          </a:p>
          <a:p>
            <a:r>
              <a:rPr kumimoji="1" lang="en-US" altLang="zh-TW" sz="3200" dirty="0"/>
              <a:t>Developing &amp; Developed Countries</a:t>
            </a:r>
            <a:br>
              <a:rPr kumimoji="1" lang="en-US" altLang="zh-TW" dirty="0"/>
            </a:b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1501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59FC26-794B-5B41-B920-30F362697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 Mean - Iteration</a:t>
            </a:r>
            <a:endParaRPr kumimoji="1" lang="zh-TW" altLang="en-US" dirty="0"/>
          </a:p>
        </p:txBody>
      </p:sp>
      <p:pic>
        <p:nvPicPr>
          <p:cNvPr id="5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1559D2BB-3D69-624F-ACD1-89ECC9D53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209520"/>
            <a:ext cx="4709948" cy="4195762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F56AC9-0CA2-6644-8583-3F1979FA8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943" y="2209520"/>
            <a:ext cx="4608804" cy="406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276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373F5D-4227-424B-9601-1B1774966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 Mean – Iteration</a:t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25FA795-F057-BE41-8C11-8E77A2AB3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111" y="2033668"/>
            <a:ext cx="4486109" cy="4371614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430D875-F257-294A-ACFA-739341247493}"/>
              </a:ext>
            </a:extLst>
          </p:cNvPr>
          <p:cNvSpPr txBox="1"/>
          <p:nvPr/>
        </p:nvSpPr>
        <p:spPr>
          <a:xfrm>
            <a:off x="5759532" y="2268187"/>
            <a:ext cx="54032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800" dirty="0"/>
              <a:t>Red group:</a:t>
            </a:r>
          </a:p>
          <a:p>
            <a:r>
              <a:rPr kumimoji="1" lang="en-US" altLang="zh-TW" sz="2800" dirty="0"/>
              <a:t>Hight GDP &amp; Hight BMI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/>
              <a:t>green group:</a:t>
            </a:r>
          </a:p>
          <a:p>
            <a:r>
              <a:rPr kumimoji="1" lang="en-US" altLang="zh-TW" sz="2800" dirty="0"/>
              <a:t>Low GDP &amp; Hight BMI</a:t>
            </a:r>
          </a:p>
          <a:p>
            <a:endParaRPr kumimoji="1" lang="en-US" altLang="zh-TW" sz="2800" dirty="0"/>
          </a:p>
          <a:p>
            <a:r>
              <a:rPr kumimoji="1" lang="en-US" altLang="zh-TW" sz="2800" dirty="0"/>
              <a:t>Yellow group:</a:t>
            </a:r>
          </a:p>
          <a:p>
            <a:r>
              <a:rPr kumimoji="1" lang="en-US" altLang="zh-TW" sz="2800" dirty="0"/>
              <a:t>Low GDP &amp; Low BMI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78436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AD368DC9-0FF1-9643-9B41-F746BB39E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KNN – Data Visualization</a:t>
            </a:r>
          </a:p>
        </p:txBody>
      </p:sp>
      <p:sp>
        <p:nvSpPr>
          <p:cNvPr id="48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1" name="圖片 4">
            <a:extLst>
              <a:ext uri="{FF2B5EF4-FFF2-40B4-BE49-F238E27FC236}">
                <a16:creationId xmlns:a16="http://schemas.microsoft.com/office/drawing/2014/main" id="{FB59C8B3-2604-8B40-9245-A16DEE7F21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3141" y="647698"/>
            <a:ext cx="6232088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4412154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4DECCB-9ABC-1B43-96E8-D2AD4F085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Conclusion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46C0B49-0F9C-8149-B902-B38D51F31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331259"/>
            <a:ext cx="3709989" cy="1996141"/>
          </a:xfrm>
        </p:spPr>
        <p:txBody>
          <a:bodyPr/>
          <a:lstStyle/>
          <a:p>
            <a:r>
              <a:rPr kumimoji="1" lang="en-US" altLang="zh-TW" sz="3200" dirty="0"/>
              <a:t>Improvement </a:t>
            </a:r>
          </a:p>
          <a:p>
            <a:r>
              <a:rPr kumimoji="1" lang="en-US" altLang="zh-TW" sz="3200" dirty="0"/>
              <a:t>GDP</a:t>
            </a:r>
          </a:p>
          <a:p>
            <a:r>
              <a:rPr kumimoji="1" lang="en-US" altLang="zh-TW" sz="3200" dirty="0"/>
              <a:t>BMI</a:t>
            </a:r>
          </a:p>
          <a:p>
            <a:endParaRPr kumimoji="1" lang="en-US" altLang="zh-TW" sz="3200" dirty="0"/>
          </a:p>
          <a:p>
            <a:pPr marL="0" indent="0"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A1CFE93-F1CB-6445-B6A1-B833C255AC49}"/>
              </a:ext>
            </a:extLst>
          </p:cNvPr>
          <p:cNvSpPr txBox="1"/>
          <p:nvPr/>
        </p:nvSpPr>
        <p:spPr>
          <a:xfrm>
            <a:off x="5491773" y="452718"/>
            <a:ext cx="40259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4000" dirty="0"/>
              <a:t>Future work</a:t>
            </a:r>
          </a:p>
          <a:p>
            <a:endParaRPr kumimoji="1" lang="en-US" altLang="zh-TW" sz="4000" dirty="0"/>
          </a:p>
          <a:p>
            <a:endParaRPr kumimoji="1" lang="en-US" altLang="zh-TW" sz="4000" dirty="0"/>
          </a:p>
          <a:p>
            <a:endParaRPr kumimoji="1" lang="en-US" altLang="zh-TW" sz="4000" dirty="0"/>
          </a:p>
        </p:txBody>
      </p: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1E72DE0-4F87-7443-8027-CA70FB1C4DF8}"/>
              </a:ext>
            </a:extLst>
          </p:cNvPr>
          <p:cNvSpPr txBox="1">
            <a:spLocks/>
          </p:cNvSpPr>
          <p:nvPr/>
        </p:nvSpPr>
        <p:spPr>
          <a:xfrm>
            <a:off x="5491773" y="1328345"/>
            <a:ext cx="3855427" cy="14005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kumimoji="1" lang="en-US" altLang="zh-TW" sz="3200" dirty="0"/>
              <a:t>More Data</a:t>
            </a:r>
          </a:p>
          <a:p>
            <a:r>
              <a:rPr kumimoji="1" lang="en-US" altLang="zh-TW" sz="3200" dirty="0"/>
              <a:t>Accuracy </a:t>
            </a:r>
          </a:p>
          <a:p>
            <a:pPr marL="0" indent="0">
              <a:buFont typeface="Wingdings 3" charset="2"/>
              <a:buNone/>
            </a:pP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67589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10"/>
                    </a14:imgEffect>
                    <a14:imgEffect>
                      <a14:saturation sat="8500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BA18B6-061A-C24E-913C-0FC30FEFB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3611479-C697-EE47-B68A-665F1C65EB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</a:rPr>
              <a:t>Thank you !</a:t>
            </a:r>
            <a:endParaRPr kumimoji="1" lang="zh-TW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689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599786-EB9B-B046-A80C-93A7B597A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sz="5400" dirty="0"/>
              <a:t>Data Cleaning</a:t>
            </a:r>
            <a:endParaRPr kumimoji="1" lang="zh-TW" altLang="en-US" sz="5400" dirty="0"/>
          </a:p>
        </p:txBody>
      </p:sp>
      <p:pic>
        <p:nvPicPr>
          <p:cNvPr id="6" name="內容版面配置區 5" descr="一張含有 文字 的圖片&#10;&#10;自動產生的描述">
            <a:extLst>
              <a:ext uri="{FF2B5EF4-FFF2-40B4-BE49-F238E27FC236}">
                <a16:creationId xmlns:a16="http://schemas.microsoft.com/office/drawing/2014/main" id="{E26631F2-65A7-5A4F-955A-E6ACF7822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2421" y="1549880"/>
            <a:ext cx="3297489" cy="4747968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14D46E40-9EEB-1B4C-B0CF-9BC32C399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4748" y="1549880"/>
            <a:ext cx="3681141" cy="4747968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BF57ECE4-D99F-2D4D-98B6-68B2F3E63AAD}"/>
              </a:ext>
            </a:extLst>
          </p:cNvPr>
          <p:cNvSpPr txBox="1"/>
          <p:nvPr/>
        </p:nvSpPr>
        <p:spPr>
          <a:xfrm>
            <a:off x="3857875" y="3198166"/>
            <a:ext cx="14905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Before</a:t>
            </a:r>
            <a:endParaRPr kumimoji="1"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BF9FB5-C9F9-3C4C-B0F5-97BDAF88A85D}"/>
              </a:ext>
            </a:extLst>
          </p:cNvPr>
          <p:cNvSpPr txBox="1"/>
          <p:nvPr/>
        </p:nvSpPr>
        <p:spPr>
          <a:xfrm>
            <a:off x="6709956" y="3144714"/>
            <a:ext cx="9060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After</a:t>
            </a:r>
            <a:endParaRPr kumimoji="1" lang="zh-TW" altLang="en-US" sz="2400" dirty="0"/>
          </a:p>
        </p:txBody>
      </p:sp>
      <p:sp>
        <p:nvSpPr>
          <p:cNvPr id="5" name="向右箭號 4">
            <a:extLst>
              <a:ext uri="{FF2B5EF4-FFF2-40B4-BE49-F238E27FC236}">
                <a16:creationId xmlns:a16="http://schemas.microsoft.com/office/drawing/2014/main" id="{CE95223F-63E9-D84C-907D-2A512C27E7FB}"/>
              </a:ext>
            </a:extLst>
          </p:cNvPr>
          <p:cNvSpPr/>
          <p:nvPr/>
        </p:nvSpPr>
        <p:spPr>
          <a:xfrm>
            <a:off x="5258682" y="3313583"/>
            <a:ext cx="1202499" cy="23083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618029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05C8452-4C3F-46C5-AFD4-322854BC4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B06DBD9-DED6-40C2-A7AD-3662707C4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B431FF8B-6FC2-47C1-B2C5-9B26E6243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5" name="圖片 14" descr="一張含有 地圖 的圖片&#10;&#10;自動產生的描述">
            <a:extLst>
              <a:ext uri="{FF2B5EF4-FFF2-40B4-BE49-F238E27FC236}">
                <a16:creationId xmlns:a16="http://schemas.microsoft.com/office/drawing/2014/main" id="{DC93C1C0-C59C-8040-A093-6CAC8ED844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0498" y="882045"/>
            <a:ext cx="4495767" cy="3045882"/>
          </a:xfrm>
          <a:prstGeom prst="rect">
            <a:avLst/>
          </a:prstGeom>
          <a:effectLst/>
        </p:spPr>
      </p:pic>
      <p:sp useBgFill="1">
        <p:nvSpPr>
          <p:cNvPr id="45" name="Freeform 5">
            <a:extLst>
              <a:ext uri="{FF2B5EF4-FFF2-40B4-BE49-F238E27FC236}">
                <a16:creationId xmlns:a16="http://schemas.microsoft.com/office/drawing/2014/main" id="{4BA7EBCC-256E-4075-A58C-6ED2BFD5C9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80225C-146B-D246-918B-2D7D3348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2600"/>
              <a:t>Data Exploration	</a:t>
            </a:r>
            <a:br>
              <a:rPr kumimoji="1" lang="en-US" altLang="zh-TW" sz="2600"/>
            </a:br>
            <a:r>
              <a:rPr kumimoji="1" lang="en-US" altLang="zh-TW" sz="2600"/>
              <a:t>-Life Expectancy </a:t>
            </a:r>
          </a:p>
        </p:txBody>
      </p:sp>
      <p:pic>
        <p:nvPicPr>
          <p:cNvPr id="11" name="內容版面配置區 10" descr="一張含有 地圖, 文字 的圖片&#10;&#10;自動產生的描述">
            <a:extLst>
              <a:ext uri="{FF2B5EF4-FFF2-40B4-BE49-F238E27FC236}">
                <a16:creationId xmlns:a16="http://schemas.microsoft.com/office/drawing/2014/main" id="{57036AA5-41A8-344E-BB1E-33D6D348C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643855" y="927003"/>
            <a:ext cx="4495767" cy="3000924"/>
          </a:xfrm>
          <a:prstGeom prst="rect">
            <a:avLst/>
          </a:prstGeom>
          <a:effectLst/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648494E3-EA94-9E4A-A5F1-1FFB69E057C2}"/>
              </a:ext>
            </a:extLst>
          </p:cNvPr>
          <p:cNvSpPr txBox="1"/>
          <p:nvPr/>
        </p:nvSpPr>
        <p:spPr>
          <a:xfrm>
            <a:off x="1522412" y="438411"/>
            <a:ext cx="2601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Developing Countries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5A5D47B-41D3-AF4D-9A58-17CD650FF2E1}"/>
              </a:ext>
            </a:extLst>
          </p:cNvPr>
          <p:cNvSpPr txBox="1"/>
          <p:nvPr/>
        </p:nvSpPr>
        <p:spPr>
          <a:xfrm>
            <a:off x="6531780" y="385108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Developed Countries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09D6E3C8-EB50-C44D-9C03-C7B75EC08C1D}"/>
              </a:ext>
            </a:extLst>
          </p:cNvPr>
          <p:cNvSpPr txBox="1"/>
          <p:nvPr/>
        </p:nvSpPr>
        <p:spPr>
          <a:xfrm>
            <a:off x="2304699" y="3944855"/>
            <a:ext cx="152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2000~2015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D438C899-191C-6049-842F-6A28C4C1263F}"/>
              </a:ext>
            </a:extLst>
          </p:cNvPr>
          <p:cNvSpPr txBox="1"/>
          <p:nvPr/>
        </p:nvSpPr>
        <p:spPr>
          <a:xfrm>
            <a:off x="6876699" y="3981995"/>
            <a:ext cx="1522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</a:rPr>
              <a:t>2000~2015</a:t>
            </a:r>
            <a:endParaRPr kumimoji="1"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8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4DDC893-E5EF-4CDE-B040-BA5B53AAD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5F1A06D-D369-4974-8208-56120C5E7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DAD27A50-88D7-4E2A-8488-F2879768A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47C6ACD-2325-48C6-B9F3-C21563A05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081DF83-4F35-4560-87E6-0DE8AAAC3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C704F0F-1CD8-4DC1-AEE9-225958232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880225C-146B-D246-918B-2D7D33482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1141408"/>
            <a:ext cx="4790981" cy="459108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800" dirty="0"/>
              <a:t>Life Expectancy Difference in two type of country.</a:t>
            </a:r>
            <a:br>
              <a:rPr kumimoji="1" lang="en-US" altLang="zh-TW" sz="3800" dirty="0"/>
            </a:br>
            <a:br>
              <a:rPr kumimoji="1" lang="en-US" altLang="zh-TW" sz="3800" dirty="0"/>
            </a:br>
            <a:r>
              <a:rPr kumimoji="1" lang="en-US" altLang="zh-TW" sz="3800" dirty="0"/>
              <a:t> 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811D593F-58E9-654B-B213-DAE538EC9D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885083" y="1028233"/>
            <a:ext cx="5238529" cy="4660485"/>
          </a:xfrm>
        </p:spPr>
      </p:pic>
    </p:spTree>
    <p:extLst>
      <p:ext uri="{BB962C8B-B14F-4D97-AF65-F5344CB8AC3E}">
        <p14:creationId xmlns:p14="http://schemas.microsoft.com/office/powerpoint/2010/main" val="3717885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1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4" name="Picture 1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5" name="Oval 1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6" name="Picture 1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7" name="Picture 1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8" name="Rectangle 2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23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365C209-35BF-7245-9AEA-6F6F3C8A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kumimoji="1" lang="en-US" altLang="zh-TW" sz="34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Lowest</a:t>
            </a: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Life Expectancy in </a:t>
            </a:r>
            <a:r>
              <a:rPr kumimoji="1" lang="en-US" altLang="zh-TW" sz="3400" b="0" i="0" kern="1200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Developing</a:t>
            </a:r>
            <a: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Country</a:t>
            </a:r>
            <a:br>
              <a:rPr kumimoji="1" lang="en-US" altLang="zh-TW" sz="34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</a:br>
            <a:endParaRPr kumimoji="1" lang="en-US" altLang="zh-TW" sz="34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0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27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Rectangle 29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圖片 5">
            <a:extLst>
              <a:ext uri="{FF2B5EF4-FFF2-40B4-BE49-F238E27FC236}">
                <a16:creationId xmlns:a16="http://schemas.microsoft.com/office/drawing/2014/main" id="{9848028B-63A3-9942-B7C5-3546F21C7B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13950" t="-6" r="61" b="-3327"/>
          <a:stretch/>
        </p:blipFill>
        <p:spPr>
          <a:xfrm>
            <a:off x="1522412" y="1633791"/>
            <a:ext cx="5392104" cy="37096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829939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4CF2669-644C-BD47-BA57-6AC0AEC079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6000" dirty="0"/>
              <a:t>Sierra Leone</a:t>
            </a:r>
            <a:br>
              <a:rPr lang="en-US" altLang="zh-TW" sz="6000" dirty="0"/>
            </a:br>
            <a:endParaRPr kumimoji="1" lang="en-US" altLang="zh-TW" sz="6000" dirty="0"/>
          </a:p>
        </p:txBody>
      </p:sp>
      <p:pic>
        <p:nvPicPr>
          <p:cNvPr id="16" name="內容版面配置區 4">
            <a:extLst>
              <a:ext uri="{FF2B5EF4-FFF2-40B4-BE49-F238E27FC236}">
                <a16:creationId xmlns:a16="http://schemas.microsoft.com/office/drawing/2014/main" id="{B3EE4FB5-9EE8-F04E-B5A2-FAC3DDC49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l="20102" r="27003" b="1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34623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57B325C-3E35-45CF-9D07-3BCB281F3B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A638231-4F00-E147-BD1A-9DAEDB664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5400" b="0" i="0" kern="120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Sierra Leone</a:t>
            </a:r>
            <a:endParaRPr kumimoji="1" lang="en-US" altLang="zh-TW" sz="5400" b="0" i="0" kern="120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C24BEC42-AFF3-40D1-93A2-A27A42E1E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" name="Freeform: Shape 50">
            <a:extLst>
              <a:ext uri="{FF2B5EF4-FFF2-40B4-BE49-F238E27FC236}">
                <a16:creationId xmlns:a16="http://schemas.microsoft.com/office/drawing/2014/main" id="{608F427C-1EC9-4280-9367-F2B3AA063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09954" cy="6858000"/>
          </a:xfrm>
          <a:custGeom>
            <a:avLst/>
            <a:gdLst>
              <a:gd name="connsiteX0" fmla="*/ 6465239 w 7809954"/>
              <a:gd name="connsiteY0" fmla="*/ 0 h 6858000"/>
              <a:gd name="connsiteX1" fmla="*/ 7808777 w 7809954"/>
              <a:gd name="connsiteY1" fmla="*/ 0 h 6858000"/>
              <a:gd name="connsiteX2" fmla="*/ 7783732 w 7809954"/>
              <a:gd name="connsiteY2" fmla="*/ 155676 h 6858000"/>
              <a:gd name="connsiteX3" fmla="*/ 7759863 w 7809954"/>
              <a:gd name="connsiteY3" fmla="*/ 310667 h 6858000"/>
              <a:gd name="connsiteX4" fmla="*/ 7736499 w 7809954"/>
              <a:gd name="connsiteY4" fmla="*/ 466344 h 6858000"/>
              <a:gd name="connsiteX5" fmla="*/ 7716496 w 7809954"/>
              <a:gd name="connsiteY5" fmla="*/ 622706 h 6858000"/>
              <a:gd name="connsiteX6" fmla="*/ 7696325 w 7809954"/>
              <a:gd name="connsiteY6" fmla="*/ 778383 h 6858000"/>
              <a:gd name="connsiteX7" fmla="*/ 7677499 w 7809954"/>
              <a:gd name="connsiteY7" fmla="*/ 934745 h 6858000"/>
              <a:gd name="connsiteX8" fmla="*/ 7661363 w 7809954"/>
              <a:gd name="connsiteY8" fmla="*/ 1089050 h 6858000"/>
              <a:gd name="connsiteX9" fmla="*/ 7646067 w 7809954"/>
              <a:gd name="connsiteY9" fmla="*/ 1245413 h 6858000"/>
              <a:gd name="connsiteX10" fmla="*/ 7632115 w 7809954"/>
              <a:gd name="connsiteY10" fmla="*/ 1401089 h 6858000"/>
              <a:gd name="connsiteX11" fmla="*/ 7620013 w 7809954"/>
              <a:gd name="connsiteY11" fmla="*/ 1554023 h 6858000"/>
              <a:gd name="connsiteX12" fmla="*/ 7607910 w 7809954"/>
              <a:gd name="connsiteY12" fmla="*/ 1709013 h 6858000"/>
              <a:gd name="connsiteX13" fmla="*/ 7597825 w 7809954"/>
              <a:gd name="connsiteY13" fmla="*/ 1861947 h 6858000"/>
              <a:gd name="connsiteX14" fmla="*/ 7589925 w 7809954"/>
              <a:gd name="connsiteY14" fmla="*/ 2014880 h 6858000"/>
              <a:gd name="connsiteX15" fmla="*/ 7581688 w 7809954"/>
              <a:gd name="connsiteY15" fmla="*/ 2167128 h 6858000"/>
              <a:gd name="connsiteX16" fmla="*/ 7574797 w 7809954"/>
              <a:gd name="connsiteY16" fmla="*/ 2318004 h 6858000"/>
              <a:gd name="connsiteX17" fmla="*/ 7569922 w 7809954"/>
              <a:gd name="connsiteY17" fmla="*/ 2467508 h 6858000"/>
              <a:gd name="connsiteX18" fmla="*/ 7565720 w 7809954"/>
              <a:gd name="connsiteY18" fmla="*/ 2617013 h 6858000"/>
              <a:gd name="connsiteX19" fmla="*/ 7561686 w 7809954"/>
              <a:gd name="connsiteY19" fmla="*/ 2765145 h 6858000"/>
              <a:gd name="connsiteX20" fmla="*/ 7559837 w 7809954"/>
              <a:gd name="connsiteY20" fmla="*/ 2911221 h 6858000"/>
              <a:gd name="connsiteX21" fmla="*/ 7557820 w 7809954"/>
              <a:gd name="connsiteY21" fmla="*/ 3057296 h 6858000"/>
              <a:gd name="connsiteX22" fmla="*/ 7556811 w 7809954"/>
              <a:gd name="connsiteY22" fmla="*/ 3201314 h 6858000"/>
              <a:gd name="connsiteX23" fmla="*/ 7557820 w 7809954"/>
              <a:gd name="connsiteY23" fmla="*/ 3343960 h 6858000"/>
              <a:gd name="connsiteX24" fmla="*/ 7557820 w 7809954"/>
              <a:gd name="connsiteY24" fmla="*/ 3485235 h 6858000"/>
              <a:gd name="connsiteX25" fmla="*/ 7559837 w 7809954"/>
              <a:gd name="connsiteY25" fmla="*/ 3625138 h 6858000"/>
              <a:gd name="connsiteX26" fmla="*/ 7562862 w 7809954"/>
              <a:gd name="connsiteY26" fmla="*/ 3762298 h 6858000"/>
              <a:gd name="connsiteX27" fmla="*/ 7565720 w 7809954"/>
              <a:gd name="connsiteY27" fmla="*/ 3898087 h 6858000"/>
              <a:gd name="connsiteX28" fmla="*/ 7568914 w 7809954"/>
              <a:gd name="connsiteY28" fmla="*/ 4031132 h 6858000"/>
              <a:gd name="connsiteX29" fmla="*/ 7573788 w 7809954"/>
              <a:gd name="connsiteY29" fmla="*/ 4163491 h 6858000"/>
              <a:gd name="connsiteX30" fmla="*/ 7578999 w 7809954"/>
              <a:gd name="connsiteY30" fmla="*/ 4293793 h 6858000"/>
              <a:gd name="connsiteX31" fmla="*/ 7583705 w 7809954"/>
              <a:gd name="connsiteY31" fmla="*/ 4421352 h 6858000"/>
              <a:gd name="connsiteX32" fmla="*/ 7596985 w 7809954"/>
              <a:gd name="connsiteY32" fmla="*/ 4670298 h 6858000"/>
              <a:gd name="connsiteX33" fmla="*/ 7611104 w 7809954"/>
              <a:gd name="connsiteY33" fmla="*/ 4908956 h 6858000"/>
              <a:gd name="connsiteX34" fmla="*/ 7625896 w 7809954"/>
              <a:gd name="connsiteY34" fmla="*/ 5138013 h 6858000"/>
              <a:gd name="connsiteX35" fmla="*/ 7642201 w 7809954"/>
              <a:gd name="connsiteY35" fmla="*/ 5354726 h 6858000"/>
              <a:gd name="connsiteX36" fmla="*/ 7659178 w 7809954"/>
              <a:gd name="connsiteY36" fmla="*/ 5561838 h 6858000"/>
              <a:gd name="connsiteX37" fmla="*/ 7677499 w 7809954"/>
              <a:gd name="connsiteY37" fmla="*/ 5753862 h 6858000"/>
              <a:gd name="connsiteX38" fmla="*/ 7695485 w 7809954"/>
              <a:gd name="connsiteY38" fmla="*/ 5934227 h 6858000"/>
              <a:gd name="connsiteX39" fmla="*/ 7713470 w 7809954"/>
              <a:gd name="connsiteY39" fmla="*/ 6100191 h 6858000"/>
              <a:gd name="connsiteX40" fmla="*/ 7730447 w 7809954"/>
              <a:gd name="connsiteY40" fmla="*/ 6252438 h 6858000"/>
              <a:gd name="connsiteX41" fmla="*/ 7746584 w 7809954"/>
              <a:gd name="connsiteY41" fmla="*/ 6387541 h 6858000"/>
              <a:gd name="connsiteX42" fmla="*/ 7761880 w 7809954"/>
              <a:gd name="connsiteY42" fmla="*/ 6509613 h 6858000"/>
              <a:gd name="connsiteX43" fmla="*/ 7774655 w 7809954"/>
              <a:gd name="connsiteY43" fmla="*/ 6612483 h 6858000"/>
              <a:gd name="connsiteX44" fmla="*/ 7786757 w 7809954"/>
              <a:gd name="connsiteY44" fmla="*/ 6698894 h 6858000"/>
              <a:gd name="connsiteX45" fmla="*/ 7804071 w 7809954"/>
              <a:gd name="connsiteY45" fmla="*/ 6817538 h 6858000"/>
              <a:gd name="connsiteX46" fmla="*/ 7809954 w 7809954"/>
              <a:gd name="connsiteY46" fmla="*/ 6858000 h 6858000"/>
              <a:gd name="connsiteX47" fmla="*/ 7157124 w 7809954"/>
              <a:gd name="connsiteY47" fmla="*/ 6858000 h 6858000"/>
              <a:gd name="connsiteX48" fmla="*/ 7157124 w 7809954"/>
              <a:gd name="connsiteY48" fmla="*/ 6858000 h 6858000"/>
              <a:gd name="connsiteX49" fmla="*/ 0 w 7809954"/>
              <a:gd name="connsiteY49" fmla="*/ 6858000 h 6858000"/>
              <a:gd name="connsiteX50" fmla="*/ 0 w 7809954"/>
              <a:gd name="connsiteY50" fmla="*/ 0 h 6858000"/>
              <a:gd name="connsiteX51" fmla="*/ 6465239 w 7809954"/>
              <a:gd name="connsiteY5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7809954" h="6858000">
                <a:moveTo>
                  <a:pt x="6465239" y="0"/>
                </a:moveTo>
                <a:lnTo>
                  <a:pt x="7808777" y="0"/>
                </a:lnTo>
                <a:lnTo>
                  <a:pt x="7783732" y="155676"/>
                </a:lnTo>
                <a:lnTo>
                  <a:pt x="7759863" y="310667"/>
                </a:lnTo>
                <a:lnTo>
                  <a:pt x="7736499" y="466344"/>
                </a:lnTo>
                <a:lnTo>
                  <a:pt x="7716496" y="622706"/>
                </a:lnTo>
                <a:lnTo>
                  <a:pt x="7696325" y="778383"/>
                </a:lnTo>
                <a:lnTo>
                  <a:pt x="7677499" y="934745"/>
                </a:lnTo>
                <a:lnTo>
                  <a:pt x="7661363" y="1089050"/>
                </a:lnTo>
                <a:lnTo>
                  <a:pt x="7646067" y="1245413"/>
                </a:lnTo>
                <a:lnTo>
                  <a:pt x="7632115" y="1401089"/>
                </a:lnTo>
                <a:lnTo>
                  <a:pt x="7620013" y="1554023"/>
                </a:lnTo>
                <a:lnTo>
                  <a:pt x="7607910" y="1709013"/>
                </a:lnTo>
                <a:lnTo>
                  <a:pt x="7597825" y="1861947"/>
                </a:lnTo>
                <a:lnTo>
                  <a:pt x="7589925" y="2014880"/>
                </a:lnTo>
                <a:lnTo>
                  <a:pt x="7581688" y="2167128"/>
                </a:lnTo>
                <a:lnTo>
                  <a:pt x="7574797" y="2318004"/>
                </a:lnTo>
                <a:lnTo>
                  <a:pt x="7569922" y="2467508"/>
                </a:lnTo>
                <a:lnTo>
                  <a:pt x="7565720" y="2617013"/>
                </a:lnTo>
                <a:lnTo>
                  <a:pt x="7561686" y="2765145"/>
                </a:lnTo>
                <a:lnTo>
                  <a:pt x="7559837" y="2911221"/>
                </a:lnTo>
                <a:lnTo>
                  <a:pt x="7557820" y="3057296"/>
                </a:lnTo>
                <a:lnTo>
                  <a:pt x="7556811" y="3201314"/>
                </a:lnTo>
                <a:lnTo>
                  <a:pt x="7557820" y="3343960"/>
                </a:lnTo>
                <a:lnTo>
                  <a:pt x="7557820" y="3485235"/>
                </a:lnTo>
                <a:lnTo>
                  <a:pt x="7559837" y="3625138"/>
                </a:lnTo>
                <a:lnTo>
                  <a:pt x="7562862" y="3762298"/>
                </a:lnTo>
                <a:lnTo>
                  <a:pt x="7565720" y="3898087"/>
                </a:lnTo>
                <a:lnTo>
                  <a:pt x="7568914" y="4031132"/>
                </a:lnTo>
                <a:lnTo>
                  <a:pt x="7573788" y="4163491"/>
                </a:lnTo>
                <a:lnTo>
                  <a:pt x="7578999" y="4293793"/>
                </a:lnTo>
                <a:lnTo>
                  <a:pt x="7583705" y="4421352"/>
                </a:lnTo>
                <a:lnTo>
                  <a:pt x="7596985" y="4670298"/>
                </a:lnTo>
                <a:lnTo>
                  <a:pt x="7611104" y="4908956"/>
                </a:lnTo>
                <a:lnTo>
                  <a:pt x="7625896" y="5138013"/>
                </a:lnTo>
                <a:lnTo>
                  <a:pt x="7642201" y="5354726"/>
                </a:lnTo>
                <a:lnTo>
                  <a:pt x="7659178" y="5561838"/>
                </a:lnTo>
                <a:lnTo>
                  <a:pt x="7677499" y="5753862"/>
                </a:lnTo>
                <a:lnTo>
                  <a:pt x="7695485" y="5934227"/>
                </a:lnTo>
                <a:lnTo>
                  <a:pt x="7713470" y="6100191"/>
                </a:lnTo>
                <a:lnTo>
                  <a:pt x="7730447" y="6252438"/>
                </a:lnTo>
                <a:lnTo>
                  <a:pt x="7746584" y="6387541"/>
                </a:lnTo>
                <a:lnTo>
                  <a:pt x="7761880" y="6509613"/>
                </a:lnTo>
                <a:lnTo>
                  <a:pt x="7774655" y="6612483"/>
                </a:lnTo>
                <a:lnTo>
                  <a:pt x="7786757" y="6698894"/>
                </a:lnTo>
                <a:lnTo>
                  <a:pt x="7804071" y="6817538"/>
                </a:lnTo>
                <a:lnTo>
                  <a:pt x="7809954" y="6858000"/>
                </a:lnTo>
                <a:lnTo>
                  <a:pt x="7157124" y="6858000"/>
                </a:lnTo>
                <a:lnTo>
                  <a:pt x="7157124" y="6858000"/>
                </a:lnTo>
                <a:lnTo>
                  <a:pt x="0" y="6858000"/>
                </a:lnTo>
                <a:lnTo>
                  <a:pt x="0" y="0"/>
                </a:lnTo>
                <a:lnTo>
                  <a:pt x="6465239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98810A7-E114-447A-A7D6-69B27CFB5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內容版面配置區 4" descr="一張含有 天空, 室外, 建築物, 水 的圖片&#10;&#10;自動產生的描述">
            <a:extLst>
              <a:ext uri="{FF2B5EF4-FFF2-40B4-BE49-F238E27FC236}">
                <a16:creationId xmlns:a16="http://schemas.microsoft.com/office/drawing/2014/main" id="{D45F417A-7448-E545-8CC0-53B1205ED7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6"/>
          <a:srcRect l="4723" r="21719" b="-1"/>
          <a:stretch/>
        </p:blipFill>
        <p:spPr>
          <a:xfrm>
            <a:off x="714498" y="647698"/>
            <a:ext cx="6129374" cy="556213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39548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離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229</Words>
  <Application>Microsoft Macintosh PowerPoint</Application>
  <PresentationFormat>寬螢幕</PresentationFormat>
  <Paragraphs>86</Paragraphs>
  <Slides>34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9" baseType="lpstr">
      <vt:lpstr>Arial</vt:lpstr>
      <vt:lpstr>Calibri</vt:lpstr>
      <vt:lpstr>Century Gothic</vt:lpstr>
      <vt:lpstr>Wingdings 3</vt:lpstr>
      <vt:lpstr>離子</vt:lpstr>
      <vt:lpstr>How to live longer?</vt:lpstr>
      <vt:lpstr>Agenda</vt:lpstr>
      <vt:lpstr>Dataset source </vt:lpstr>
      <vt:lpstr>Data Cleaning</vt:lpstr>
      <vt:lpstr>Data Exploration  -Life Expectancy </vt:lpstr>
      <vt:lpstr>Life Expectancy Difference in two type of country.   </vt:lpstr>
      <vt:lpstr>Lowest Life Expectancy in Developing Country </vt:lpstr>
      <vt:lpstr>Sierra Leone </vt:lpstr>
      <vt:lpstr>Sierra Leone</vt:lpstr>
      <vt:lpstr>Highest Life Expectancy in Developing Country </vt:lpstr>
      <vt:lpstr>Slovenia</vt:lpstr>
      <vt:lpstr>Slovenia</vt:lpstr>
      <vt:lpstr>Lowest Life Expectancy in Developed Country</vt:lpstr>
      <vt:lpstr>Lithuania</vt:lpstr>
      <vt:lpstr>Lithuania</vt:lpstr>
      <vt:lpstr>Highest Life Expectancy in Developed Country</vt:lpstr>
      <vt:lpstr>Denmark </vt:lpstr>
      <vt:lpstr>Denmark</vt:lpstr>
      <vt:lpstr>Adult Mortality Tendency in developed and developing countries</vt:lpstr>
      <vt:lpstr>GDP tendency in Developing and Developed Countries</vt:lpstr>
      <vt:lpstr>Income composition of resources</vt:lpstr>
      <vt:lpstr>Correlation </vt:lpstr>
      <vt:lpstr>Alcohol is bad ?</vt:lpstr>
      <vt:lpstr>A. HepatitisB B. Diphtheria C. BMI D. Polio E. HIV/AIDS</vt:lpstr>
      <vt:lpstr>Disease and Life Expectancy</vt:lpstr>
      <vt:lpstr> GDP and Life Expectancy</vt:lpstr>
      <vt:lpstr>Cluster - Dendrogram</vt:lpstr>
      <vt:lpstr>Dendrogram   </vt:lpstr>
      <vt:lpstr>K-Mean</vt:lpstr>
      <vt:lpstr>K Mean - Iteration</vt:lpstr>
      <vt:lpstr>K Mean – Iteration </vt:lpstr>
      <vt:lpstr>KNN – Data Visualization</vt:lpstr>
      <vt:lpstr>Conclusion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live longer?</dc:title>
  <dc:creator>Marco Lin</dc:creator>
  <cp:lastModifiedBy>Marco Lin</cp:lastModifiedBy>
  <cp:revision>7</cp:revision>
  <dcterms:created xsi:type="dcterms:W3CDTF">2019-04-23T18:46:05Z</dcterms:created>
  <dcterms:modified xsi:type="dcterms:W3CDTF">2019-04-26T06:39:20Z</dcterms:modified>
</cp:coreProperties>
</file>